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Comfortaa SemiBold"/>
      <p:regular r:id="rId26"/>
      <p:bold r:id="rId27"/>
    </p:embeddedFont>
    <p:embeddedFont>
      <p:font typeface="Comfortaa Light"/>
      <p:regular r:id="rId28"/>
      <p:bold r:id="rId29"/>
    </p:embeddedFont>
    <p:embeddedFont>
      <p:font typeface="Economica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mfortaaSemiBold-regular.fntdata"/><Relationship Id="rId25" Type="http://schemas.openxmlformats.org/officeDocument/2006/relationships/slide" Target="slides/slide20.xml"/><Relationship Id="rId28" Type="http://schemas.openxmlformats.org/officeDocument/2006/relationships/font" Target="fonts/ComfortaaLight-regular.fntdata"/><Relationship Id="rId27" Type="http://schemas.openxmlformats.org/officeDocument/2006/relationships/font" Target="fonts/Comfortaa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mfortaa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conomica-bold.fntdata"/><Relationship Id="rId30" Type="http://schemas.openxmlformats.org/officeDocument/2006/relationships/font" Target="fonts/Economica-regular.fntdata"/><Relationship Id="rId11" Type="http://schemas.openxmlformats.org/officeDocument/2006/relationships/slide" Target="slides/slide6.xml"/><Relationship Id="rId33" Type="http://schemas.openxmlformats.org/officeDocument/2006/relationships/font" Target="fonts/Economica-boldItalic.fntdata"/><Relationship Id="rId10" Type="http://schemas.openxmlformats.org/officeDocument/2006/relationships/slide" Target="slides/slide5.xml"/><Relationship Id="rId32" Type="http://schemas.openxmlformats.org/officeDocument/2006/relationships/font" Target="fonts/Economica-italic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N</a:t>
            </a:r>
            <a:r>
              <a:rPr lang="es"/>
              <a:t>úmero de grupo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Vamos a hablar de Nexus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975dffea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975dffea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Refinamientos entre equipos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Reduce o elimina las dependencias entre equipos dentro de un Nexus.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Ayuda a los Scrum Teams a preveer que equipo entregara elementos del Product Backlog.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continuo. La frecuencia, duración y participación varía.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 ser necesario cada Scrum Teams continuara con su refinamiento.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975dffea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975dffea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Nexus Sprint Planning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975dffea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975dffea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Ceremonias, énfacis en la diferencia con las de SCRUM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a311d731215c52b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a311d731215c52b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975dffea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975dffea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Nexus Sprint Review y Retrospective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a311d731215c52b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a311d731215c52b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Nexus Sprint Backlog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975dffea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975dffea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Product backlog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975dffea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975dffea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El Sprint Backlog de Nexus está compuesto por: Objetivo de Sprint del Nexus y elementos del Product Backlog de los Sprint Backlogs de cada Scrum Team del Nexus. Se usa para resaltar las dependencias y el flujo del trabajo durante el Sprint.</a:t>
            </a:r>
            <a:endParaRPr sz="20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975dffea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2975dffea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El incremento integrado es la suma actual de todo el trabajo integrado completado por un Nexus en pos al Objetivo del Producto. Se inspecciona en la Nexus Spritn Review y debe cunmplir con la Definition of Done, la cual es compartida por todos los scrum teams. El Incremento se termina solo cuando está integrado, es de valor y utilizable.</a:t>
            </a:r>
            <a:endParaRPr sz="20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975dffea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975dffea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el año 2021 se dieron cambios basados en las actualizaciones de la Guía Scrum, nombramos dos importantes: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1- Se hace énfasis en el desescalamiento para aumentar la transparencia y así reducir la complejidad del trabajo entre equipos.</a:t>
            </a:r>
            <a:br>
              <a:rPr lang="es"/>
            </a:br>
            <a:r>
              <a:rPr lang="es"/>
              <a:t>2- Se eliminan las dependencias relacionadas a los requisitos, conocimiento del dominio y artefactos del software para hacer a Nexus aplicable fuera del desarrollo de software.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85595eb8766b7b9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85595eb8766b7b9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define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975dffea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975dffea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Nexus es un marco de trabajo que extiende y mejora Scrum para escalarlo, sigue siendo muy liviano, fácil de entender y de aplicar. Es importante tener en cuenta que para ser Ágil hay que entender y aplicar en todo momento los valores, incluso más que a seguir una metodología prescriptiva. Gracias por su atención.</a:t>
            </a:r>
            <a:endParaRPr sz="2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a09388a25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a09388a25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Preservar y mejorar inteligencia y empirismo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Entregar más valor que un único equipo grande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 meta es escalar el valor que entrega un grupo de scrum teams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a09388a25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a09388a25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Preservar y mejorar inteligencia y empirismo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Entregar más valor que un único equipo grande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 meta es escalar el valor que entrega un grupo de scrum teams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a311d731215c52b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a311d731215c52b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dijimos, Nexus mejora Scrum  para resolver los </a:t>
            </a:r>
            <a:r>
              <a:rPr lang="es"/>
              <a:t>desafíos</a:t>
            </a:r>
            <a:r>
              <a:rPr lang="es"/>
              <a:t> en las dependencias y la colaboración entre los equipos, extendiendolo de tres maneras. 1° Agregando la responsabilidad del nexus integration team, que asegurará la entrega de un incremento integrado al menos una vez por sprint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85595eb8766b7b9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85595eb8766b7b9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2°, Agregando o extendiendo eventos para integrar el esfuerzo hacia el Nexus Sprint Goal y 3° Agrega el Nexus Sprint Backlog y el Integrated Increment que representa la suma del trabajo integrado, además de utilizar un único Product backlog y el resto de artefactos de scrum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975dffea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975dffea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dije, nexus agrega la responsabilidad del Nexus Integration Team, que representa un punto focal para la integración, y para ello, debe resolver las restricciones técnicas y no técnicas que puedan impedir la entrega constante de Incrementos Integrados de valor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975dffea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975dffea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Nexus integration team </a:t>
            </a:r>
            <a:r>
              <a:rPr lang="es"/>
              <a:t>está</a:t>
            </a:r>
            <a:r>
              <a:rPr lang="es"/>
              <a:t> conformado por, un único Product Owner que prioriza los </a:t>
            </a:r>
            <a:r>
              <a:rPr lang="es"/>
              <a:t>ítems</a:t>
            </a:r>
            <a:r>
              <a:rPr lang="es"/>
              <a:t> de un solo product backlog y maximiza el valor del producto, un scrum master que asegura que todos entiendan el marco de Nexus y los miembros del integration team que brindan soporte al resto de Scrum Teams.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a311d731215c52b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a311d731215c52b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Definición de eventos y Sprint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Nexus agrega o extiende los eventos definidos por Scrum.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duración de estos se guia por la correspondiente a los eventos en Scrum.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los eventos solo asisten los miembros que sean necesarios, para lograr el resultado de manera más eficiente.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Sprint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lo mismo que en Scrum. Los Scrum teams solo producen un Integrated Increment.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7.jpg"/><Relationship Id="rId9" Type="http://schemas.openxmlformats.org/officeDocument/2006/relationships/image" Target="../media/image8.png"/><Relationship Id="rId5" Type="http://schemas.openxmlformats.org/officeDocument/2006/relationships/image" Target="../media/image22.png"/><Relationship Id="rId6" Type="http://schemas.openxmlformats.org/officeDocument/2006/relationships/image" Target="../media/image37.png"/><Relationship Id="rId7" Type="http://schemas.openxmlformats.org/officeDocument/2006/relationships/image" Target="../media/image11.jpg"/><Relationship Id="rId8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Nexus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Framework para esc</a:t>
            </a:r>
            <a:r>
              <a:rPr lang="es"/>
              <a:t>alar SCRUM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175"/>
            <a:ext cx="877200" cy="8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831925" y="-103150"/>
            <a:ext cx="2430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Economica"/>
                <a:ea typeface="Economica"/>
                <a:cs typeface="Economica"/>
                <a:sym typeface="Economica"/>
              </a:rPr>
              <a:t>Universidad Tecnológica Nacional</a:t>
            </a:r>
            <a:endParaRPr b="1" sz="1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Economica"/>
                <a:ea typeface="Economica"/>
                <a:cs typeface="Economica"/>
                <a:sym typeface="Economica"/>
              </a:rPr>
              <a:t>Facultad Regional Córdoba</a:t>
            </a:r>
            <a:endParaRPr b="1" sz="1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Economica"/>
                <a:ea typeface="Economica"/>
                <a:cs typeface="Economica"/>
                <a:sym typeface="Economica"/>
              </a:rPr>
              <a:t>Ingeniería en Sistemas de Información</a:t>
            </a:r>
            <a:endParaRPr b="1" sz="16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6463675" y="3572275"/>
            <a:ext cx="2723700" cy="15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Grupo 3:</a:t>
            </a:r>
            <a:endParaRPr sz="13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111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Economica"/>
              <a:buChar char="●"/>
            </a:pPr>
            <a:r>
              <a:rPr lang="es"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Antonellini Juan Manuel, 63029</a:t>
            </a:r>
            <a:endParaRPr sz="13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111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Economica"/>
              <a:buChar char="●"/>
            </a:pPr>
            <a:r>
              <a:rPr lang="es"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Paz Fessia Facundo, 78579</a:t>
            </a:r>
            <a:endParaRPr sz="13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111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Economica"/>
              <a:buChar char="●"/>
            </a:pPr>
            <a:r>
              <a:rPr lang="es"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Demasi Pablo Sebastián, 76726</a:t>
            </a:r>
            <a:endParaRPr sz="13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111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Economica"/>
              <a:buChar char="●"/>
            </a:pPr>
            <a:r>
              <a:rPr lang="es"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Valle Matías 70869,</a:t>
            </a:r>
            <a:endParaRPr sz="13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111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Economica"/>
              <a:buChar char="●"/>
            </a:pPr>
            <a:r>
              <a:rPr lang="es"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Caminos Julieta, 61123</a:t>
            </a:r>
            <a:endParaRPr sz="13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0" y="3693850"/>
            <a:ext cx="27237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666666"/>
                </a:solidFill>
                <a:latin typeface="Economica"/>
                <a:ea typeface="Economica"/>
                <a:cs typeface="Economica"/>
                <a:sym typeface="Economica"/>
              </a:rPr>
              <a:t>Docentes:</a:t>
            </a:r>
            <a:r>
              <a:rPr b="1" lang="es"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 b="1" sz="13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Economica"/>
              <a:buChar char="●"/>
            </a:pPr>
            <a:r>
              <a:rPr lang="es"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Covaro, Laura Ines </a:t>
            </a:r>
            <a:endParaRPr sz="13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Economica"/>
              <a:buChar char="●"/>
            </a:pPr>
            <a:r>
              <a:rPr lang="es"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Boiero Rovera, Gerardo Javier </a:t>
            </a:r>
            <a:endParaRPr sz="13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Economica"/>
              <a:buChar char="●"/>
            </a:pPr>
            <a:r>
              <a:rPr lang="es"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Crespo, María Mickaela</a:t>
            </a:r>
            <a:endParaRPr sz="13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6829075" y="-103150"/>
            <a:ext cx="2358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Economica"/>
                <a:ea typeface="Economica"/>
                <a:cs typeface="Economica"/>
                <a:sym typeface="Economica"/>
              </a:rPr>
              <a:t>Cátedra de Ingeniería de Software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Economica"/>
                <a:ea typeface="Economica"/>
                <a:cs typeface="Economica"/>
                <a:sym typeface="Economica"/>
              </a:rPr>
              <a:t>Comisión: 4k4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Economica"/>
                <a:ea typeface="Economica"/>
                <a:cs typeface="Economica"/>
                <a:sym typeface="Economica"/>
              </a:rPr>
              <a:t>Primer Cuatrimestre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730225" y="-2230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Refinamienamiento entre Equipos</a:t>
            </a:r>
            <a:endParaRPr/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400" y="907200"/>
            <a:ext cx="7333202" cy="366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698700" y="-14470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Nexus Sprint Planning</a:t>
            </a:r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 b="0" l="1040" r="-1039" t="0"/>
          <a:stretch/>
        </p:blipFill>
        <p:spPr>
          <a:xfrm>
            <a:off x="962399" y="908549"/>
            <a:ext cx="7333202" cy="366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199" y="908549"/>
            <a:ext cx="7333202" cy="366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>
            <p:ph type="title"/>
          </p:nvPr>
        </p:nvSpPr>
        <p:spPr>
          <a:xfrm>
            <a:off x="637525" y="-147875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Nexus Daily Scrum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773700" y="1791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Nexus Sprint Retrospective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800" y="908549"/>
            <a:ext cx="7333202" cy="366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type="title"/>
          </p:nvPr>
        </p:nvSpPr>
        <p:spPr>
          <a:xfrm>
            <a:off x="773700" y="-120025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Nexus Sprint Review </a:t>
            </a:r>
            <a:endParaRPr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00" y="907200"/>
            <a:ext cx="7333202" cy="366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773700" y="-1713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Artefactos y sus compromisos</a:t>
            </a:r>
            <a:endParaRPr/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00" y="908549"/>
            <a:ext cx="7333202" cy="366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00" y="907200"/>
            <a:ext cx="7333202" cy="366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 txBox="1"/>
          <p:nvPr>
            <p:ph type="title"/>
          </p:nvPr>
        </p:nvSpPr>
        <p:spPr>
          <a:xfrm>
            <a:off x="773700" y="-18460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Product Backlog</a:t>
            </a:r>
            <a:endParaRPr/>
          </a:p>
        </p:txBody>
      </p:sp>
      <p:sp>
        <p:nvSpPr>
          <p:cNvPr id="239" name="Google Shape;239;p28"/>
          <p:cNvSpPr/>
          <p:nvPr/>
        </p:nvSpPr>
        <p:spPr>
          <a:xfrm>
            <a:off x="6609125" y="559950"/>
            <a:ext cx="1859700" cy="2011800"/>
          </a:xfrm>
          <a:prstGeom prst="verticalScrol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latin typeface="Comfortaa SemiBold"/>
                <a:ea typeface="Comfortaa SemiBold"/>
                <a:cs typeface="Comfortaa SemiBold"/>
                <a:sym typeface="Comfortaa SemiBold"/>
              </a:rPr>
              <a:t>Compromiso:</a:t>
            </a:r>
            <a:endParaRPr sz="1100" u="sng"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 Light"/>
                <a:ea typeface="Comfortaa Light"/>
                <a:cs typeface="Comfortaa Light"/>
                <a:sym typeface="Comfortaa Light"/>
              </a:rPr>
              <a:t>“Product Goal”</a:t>
            </a:r>
            <a:endParaRPr sz="1600"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653550" y="108400"/>
            <a:ext cx="3563700" cy="9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Nexus Sprint Backlog</a:t>
            </a:r>
            <a:endParaRPr/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399" y="907200"/>
            <a:ext cx="7333202" cy="366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/>
          <p:nvPr/>
        </p:nvSpPr>
        <p:spPr>
          <a:xfrm>
            <a:off x="6609125" y="559950"/>
            <a:ext cx="1818300" cy="2011800"/>
          </a:xfrm>
          <a:prstGeom prst="verticalScrol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latin typeface="Comfortaa SemiBold"/>
                <a:ea typeface="Comfortaa SemiBold"/>
                <a:cs typeface="Comfortaa SemiBold"/>
                <a:sym typeface="Comfortaa SemiBold"/>
              </a:rPr>
              <a:t>Compromiso:</a:t>
            </a:r>
            <a:endParaRPr sz="1100" u="sng"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 Light"/>
                <a:ea typeface="Comfortaa Light"/>
                <a:cs typeface="Comfortaa Light"/>
                <a:sym typeface="Comfortaa Light"/>
              </a:rPr>
              <a:t>“Nexus Sprint Goal”</a:t>
            </a:r>
            <a:endParaRPr sz="1600"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610925" y="245125"/>
            <a:ext cx="3567000" cy="6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Integrated Increment</a:t>
            </a:r>
            <a:endParaRPr/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00" y="907200"/>
            <a:ext cx="7333202" cy="366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/>
          <p:nvPr/>
        </p:nvSpPr>
        <p:spPr>
          <a:xfrm>
            <a:off x="6609125" y="559950"/>
            <a:ext cx="1818300" cy="2011800"/>
          </a:xfrm>
          <a:prstGeom prst="verticalScrol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latin typeface="Comfortaa SemiBold"/>
                <a:ea typeface="Comfortaa SemiBold"/>
                <a:cs typeface="Comfortaa SemiBold"/>
                <a:sym typeface="Comfortaa SemiBold"/>
              </a:rPr>
              <a:t>Compromiso:</a:t>
            </a:r>
            <a:endParaRPr sz="1100" u="sng"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 Light"/>
                <a:ea typeface="Comfortaa Light"/>
                <a:cs typeface="Comfortaa Light"/>
                <a:sym typeface="Comfortaa Light"/>
              </a:rPr>
              <a:t>“Definition of Done”</a:t>
            </a:r>
            <a:endParaRPr sz="1600"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title"/>
          </p:nvPr>
        </p:nvSpPr>
        <p:spPr>
          <a:xfrm>
            <a:off x="3519625" y="0"/>
            <a:ext cx="2351400" cy="9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Cambios</a:t>
            </a:r>
            <a:endParaRPr/>
          </a:p>
        </p:txBody>
      </p:sp>
      <p:sp>
        <p:nvSpPr>
          <p:cNvPr id="259" name="Google Shape;259;p31"/>
          <p:cNvSpPr txBox="1"/>
          <p:nvPr/>
        </p:nvSpPr>
        <p:spPr>
          <a:xfrm>
            <a:off x="1057650" y="947700"/>
            <a:ext cx="20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Al igual que en Scrum: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75" y="1624625"/>
            <a:ext cx="1707850" cy="1707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1" name="Google Shape;261;p31"/>
          <p:cNvSpPr txBox="1"/>
          <p:nvPr/>
        </p:nvSpPr>
        <p:spPr>
          <a:xfrm>
            <a:off x="557011" y="3549375"/>
            <a:ext cx="14754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Product Goal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31"/>
          <p:cNvSpPr/>
          <p:nvPr/>
        </p:nvSpPr>
        <p:spPr>
          <a:xfrm>
            <a:off x="2474825" y="1456282"/>
            <a:ext cx="1082100" cy="1876200"/>
          </a:xfrm>
          <a:prstGeom prst="verticalScrol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1"/>
          <p:cNvSpPr txBox="1"/>
          <p:nvPr/>
        </p:nvSpPr>
        <p:spPr>
          <a:xfrm>
            <a:off x="2278186" y="3549375"/>
            <a:ext cx="14754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Compromisos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31"/>
          <p:cNvSpPr/>
          <p:nvPr/>
        </p:nvSpPr>
        <p:spPr>
          <a:xfrm>
            <a:off x="3900825" y="1885875"/>
            <a:ext cx="795900" cy="1017000"/>
          </a:xfrm>
          <a:prstGeom prst="mathPlus">
            <a:avLst>
              <a:gd fmla="val 23520" name="adj1"/>
            </a:avLst>
          </a:prstGeom>
          <a:solidFill>
            <a:srgbClr val="2596D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1"/>
          <p:cNvSpPr txBox="1"/>
          <p:nvPr/>
        </p:nvSpPr>
        <p:spPr>
          <a:xfrm>
            <a:off x="6062725" y="947700"/>
            <a:ext cx="18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Nexus 2021 agrega: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6" name="Google Shape;2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400" y="1465388"/>
            <a:ext cx="1858800" cy="185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7" name="Google Shape;267;p31"/>
          <p:cNvSpPr txBox="1"/>
          <p:nvPr/>
        </p:nvSpPr>
        <p:spPr>
          <a:xfrm>
            <a:off x="4984111" y="3441675"/>
            <a:ext cx="14754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Teoría de Nexus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8" name="Google Shape;26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4900" y="1628288"/>
            <a:ext cx="1640699" cy="1640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9" name="Google Shape;269;p31"/>
          <p:cNvSpPr txBox="1"/>
          <p:nvPr/>
        </p:nvSpPr>
        <p:spPr>
          <a:xfrm>
            <a:off x="6856411" y="3549375"/>
            <a:ext cx="14754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Eventos de Nexus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793900" y="-296225"/>
            <a:ext cx="7325400" cy="14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Definición de Nexus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850" y="1104775"/>
            <a:ext cx="920275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1213550" y="1354675"/>
            <a:ext cx="19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3 a 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1113" y="2036425"/>
            <a:ext cx="755750" cy="10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2900" y="2036425"/>
            <a:ext cx="1903370" cy="10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1525" y="2079838"/>
            <a:ext cx="920274" cy="9202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1213550" y="2339875"/>
            <a:ext cx="19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Únicos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1213550" y="3723000"/>
            <a:ext cx="19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Define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5350" y="3184700"/>
            <a:ext cx="1107600" cy="147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81525" y="3343113"/>
            <a:ext cx="1159974" cy="115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90650" y="3150037"/>
            <a:ext cx="1252475" cy="15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type="title"/>
          </p:nvPr>
        </p:nvSpPr>
        <p:spPr>
          <a:xfrm>
            <a:off x="2886625" y="48475"/>
            <a:ext cx="3617400" cy="8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275" name="Google Shape;275;p32"/>
          <p:cNvSpPr txBox="1"/>
          <p:nvPr/>
        </p:nvSpPr>
        <p:spPr>
          <a:xfrm>
            <a:off x="897025" y="4224775"/>
            <a:ext cx="75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Bibliografía: La Guía de Nexus -  https://www.scrum.org/resources/nexus-guide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6" name="Google Shape;2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274" y="989100"/>
            <a:ext cx="6008112" cy="31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793900" y="-296225"/>
            <a:ext cx="7325400" cy="14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Teoría</a:t>
            </a:r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525" y="1299213"/>
            <a:ext cx="3815749" cy="254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974" y="1057275"/>
            <a:ext cx="1514475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793900" y="-296225"/>
            <a:ext cx="7325400" cy="14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Visibilizando dependencias</a:t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900" y="1246163"/>
            <a:ext cx="3729124" cy="265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15863"/>
            <a:ext cx="3793926" cy="191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987700" y="-32775"/>
            <a:ext cx="3168600" cy="6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Framework</a:t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3343950" y="800875"/>
            <a:ext cx="2456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Responsabilidades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025" y="1305675"/>
            <a:ext cx="6324249" cy="333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05" name="Google Shape;105;p17"/>
          <p:cNvCxnSpPr>
            <a:stCxn id="102" idx="2"/>
            <a:endCxn id="103" idx="0"/>
          </p:cNvCxnSpPr>
          <p:nvPr/>
        </p:nvCxnSpPr>
        <p:spPr>
          <a:xfrm>
            <a:off x="4572000" y="599025"/>
            <a:ext cx="0" cy="201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p17"/>
          <p:cNvSpPr txBox="1"/>
          <p:nvPr/>
        </p:nvSpPr>
        <p:spPr>
          <a:xfrm>
            <a:off x="1425550" y="83025"/>
            <a:ext cx="67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conomica"/>
                <a:ea typeface="Economica"/>
                <a:cs typeface="Economica"/>
                <a:sym typeface="Economica"/>
              </a:rPr>
              <a:t>Eventos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6847794" y="83025"/>
            <a:ext cx="11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conomica"/>
                <a:ea typeface="Economica"/>
                <a:cs typeface="Economica"/>
                <a:sym typeface="Economica"/>
              </a:rPr>
              <a:t>Artefactos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08" name="Google Shape;108;p17"/>
          <p:cNvCxnSpPr>
            <a:stCxn id="102" idx="3"/>
            <a:endCxn id="107" idx="1"/>
          </p:cNvCxnSpPr>
          <p:nvPr/>
        </p:nvCxnSpPr>
        <p:spPr>
          <a:xfrm>
            <a:off x="6156300" y="283125"/>
            <a:ext cx="69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7"/>
          <p:cNvCxnSpPr>
            <a:stCxn id="102" idx="1"/>
            <a:endCxn id="106" idx="3"/>
          </p:cNvCxnSpPr>
          <p:nvPr/>
        </p:nvCxnSpPr>
        <p:spPr>
          <a:xfrm rot="10800000">
            <a:off x="2101500" y="283125"/>
            <a:ext cx="886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/>
          <p:nvPr/>
        </p:nvSpPr>
        <p:spPr>
          <a:xfrm>
            <a:off x="3628438" y="1603725"/>
            <a:ext cx="2323200" cy="32721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>
            <p:ph type="title"/>
          </p:nvPr>
        </p:nvSpPr>
        <p:spPr>
          <a:xfrm>
            <a:off x="2911775" y="53050"/>
            <a:ext cx="3168600" cy="6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Framework</a:t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900625" y="184300"/>
            <a:ext cx="112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Economica"/>
                <a:ea typeface="Economica"/>
                <a:cs typeface="Economica"/>
                <a:sym typeface="Economica"/>
              </a:rPr>
              <a:t>Responsabilidades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17" name="Google Shape;117;p18"/>
          <p:cNvCxnSpPr>
            <a:stCxn id="115" idx="1"/>
            <a:endCxn id="116" idx="3"/>
          </p:cNvCxnSpPr>
          <p:nvPr/>
        </p:nvCxnSpPr>
        <p:spPr>
          <a:xfrm rot="10800000">
            <a:off x="2025575" y="368950"/>
            <a:ext cx="886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18"/>
          <p:cNvSpPr txBox="1"/>
          <p:nvPr/>
        </p:nvSpPr>
        <p:spPr>
          <a:xfrm>
            <a:off x="1514525" y="1181525"/>
            <a:ext cx="100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Economica"/>
                <a:ea typeface="Economica"/>
                <a:cs typeface="Economica"/>
                <a:sym typeface="Economica"/>
              </a:rPr>
              <a:t>Eventos</a:t>
            </a:r>
            <a:endParaRPr sz="25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5717275" y="1080250"/>
            <a:ext cx="1185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Economica"/>
                <a:ea typeface="Economica"/>
                <a:cs typeface="Economica"/>
                <a:sym typeface="Economica"/>
              </a:rPr>
              <a:t>Artefactos</a:t>
            </a:r>
            <a:endParaRPr sz="25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20" name="Google Shape;120;p18"/>
          <p:cNvCxnSpPr>
            <a:stCxn id="115" idx="2"/>
            <a:endCxn id="119" idx="0"/>
          </p:cNvCxnSpPr>
          <p:nvPr/>
        </p:nvCxnSpPr>
        <p:spPr>
          <a:xfrm>
            <a:off x="4496075" y="684850"/>
            <a:ext cx="1814100" cy="39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8"/>
          <p:cNvCxnSpPr>
            <a:stCxn id="115" idx="2"/>
            <a:endCxn id="118" idx="0"/>
          </p:cNvCxnSpPr>
          <p:nvPr/>
        </p:nvCxnSpPr>
        <p:spPr>
          <a:xfrm flipH="1">
            <a:off x="2017175" y="684850"/>
            <a:ext cx="2478900" cy="496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18"/>
          <p:cNvSpPr txBox="1"/>
          <p:nvPr/>
        </p:nvSpPr>
        <p:spPr>
          <a:xfrm>
            <a:off x="3967800" y="2781175"/>
            <a:ext cx="9264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Economica"/>
                <a:ea typeface="Economica"/>
                <a:cs typeface="Economica"/>
                <a:sym typeface="Economica"/>
              </a:rPr>
              <a:t>Product Backlog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4128900" y="4148800"/>
            <a:ext cx="886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Economica"/>
                <a:ea typeface="Economica"/>
                <a:cs typeface="Economica"/>
                <a:sym typeface="Economica"/>
              </a:rPr>
              <a:t>Sprint Backlog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4940438" y="3333500"/>
            <a:ext cx="7467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Economica"/>
                <a:ea typeface="Economica"/>
                <a:cs typeface="Economica"/>
                <a:sym typeface="Economica"/>
              </a:rPr>
              <a:t>Increment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5991913" y="2282375"/>
            <a:ext cx="636600" cy="8610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412" y="2595013"/>
            <a:ext cx="926400" cy="92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7" name="Google Shape;127;p18"/>
          <p:cNvSpPr/>
          <p:nvPr/>
        </p:nvSpPr>
        <p:spPr>
          <a:xfrm>
            <a:off x="6668700" y="1560350"/>
            <a:ext cx="2395800" cy="32721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4511488" y="1637538"/>
            <a:ext cx="5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Scrum</a:t>
            </a:r>
            <a:endParaRPr b="1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7144350" y="3871225"/>
            <a:ext cx="12588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conomica"/>
                <a:ea typeface="Economica"/>
                <a:cs typeface="Economica"/>
                <a:sym typeface="Economica"/>
              </a:rPr>
              <a:t>Integrated Increment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175" y="2977100"/>
            <a:ext cx="926400" cy="92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650" y="2944825"/>
            <a:ext cx="926400" cy="9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3300" y="3143375"/>
            <a:ext cx="926400" cy="92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200" y="3143375"/>
            <a:ext cx="926400" cy="92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8700" y="3335275"/>
            <a:ext cx="926400" cy="92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5" name="Google Shape;13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1449" y="1750925"/>
            <a:ext cx="1185899" cy="9793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6" name="Google Shape;136;p18"/>
          <p:cNvSpPr txBox="1"/>
          <p:nvPr/>
        </p:nvSpPr>
        <p:spPr>
          <a:xfrm>
            <a:off x="7311450" y="2595025"/>
            <a:ext cx="1258800" cy="384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Economica"/>
                <a:ea typeface="Economica"/>
                <a:cs typeface="Economica"/>
                <a:sym typeface="Economica"/>
              </a:rPr>
              <a:t>Nexus </a:t>
            </a:r>
            <a:r>
              <a:rPr lang="es" sz="1300">
                <a:latin typeface="Economica"/>
                <a:ea typeface="Economica"/>
                <a:cs typeface="Economica"/>
                <a:sym typeface="Economica"/>
              </a:rPr>
              <a:t>Sprint Backlog</a:t>
            </a:r>
            <a:endParaRPr sz="13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6875" y="1750925"/>
            <a:ext cx="1539750" cy="1539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8" name="Google Shape;138;p18"/>
          <p:cNvSpPr txBox="1"/>
          <p:nvPr/>
        </p:nvSpPr>
        <p:spPr>
          <a:xfrm>
            <a:off x="1167925" y="3194500"/>
            <a:ext cx="1509000" cy="95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Economica"/>
                <a:ea typeface="Economica"/>
                <a:cs typeface="Economica"/>
                <a:sym typeface="Economica"/>
              </a:rPr>
              <a:t>Nexus Sprint Goal</a:t>
            </a:r>
            <a:endParaRPr sz="2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0500" y="2025525"/>
            <a:ext cx="861000" cy="86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/>
          <p:nvPr/>
        </p:nvSpPr>
        <p:spPr>
          <a:xfrm>
            <a:off x="4955375" y="1864525"/>
            <a:ext cx="3038400" cy="2960700"/>
          </a:xfrm>
          <a:prstGeom prst="ellipse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>
            <a:off x="976625" y="1755675"/>
            <a:ext cx="2647200" cy="24039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650" y="2597950"/>
            <a:ext cx="1493850" cy="1493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7" name="Google Shape;147;p19"/>
          <p:cNvSpPr txBox="1"/>
          <p:nvPr>
            <p:ph type="title"/>
          </p:nvPr>
        </p:nvSpPr>
        <p:spPr>
          <a:xfrm>
            <a:off x="1583925" y="347850"/>
            <a:ext cx="5476500" cy="8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Responsabilidades en Nex</a:t>
            </a:r>
            <a:r>
              <a:rPr lang="es"/>
              <a:t>u</a:t>
            </a:r>
            <a:r>
              <a:rPr lang="es"/>
              <a:t>s</a:t>
            </a:r>
            <a:endParaRPr/>
          </a:p>
        </p:txBody>
      </p:sp>
      <p:sp>
        <p:nvSpPr>
          <p:cNvPr id="148" name="Google Shape;148;p19"/>
          <p:cNvSpPr txBox="1"/>
          <p:nvPr>
            <p:ph type="title"/>
          </p:nvPr>
        </p:nvSpPr>
        <p:spPr>
          <a:xfrm>
            <a:off x="2264263" y="3628475"/>
            <a:ext cx="846300" cy="405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Developers</a:t>
            </a:r>
            <a:endParaRPr sz="1300"/>
          </a:p>
        </p:txBody>
      </p:sp>
      <p:sp>
        <p:nvSpPr>
          <p:cNvPr id="149" name="Google Shape;149;p19"/>
          <p:cNvSpPr txBox="1"/>
          <p:nvPr>
            <p:ph type="title"/>
          </p:nvPr>
        </p:nvSpPr>
        <p:spPr>
          <a:xfrm>
            <a:off x="5774975" y="2773600"/>
            <a:ext cx="966900" cy="405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Product Owner</a:t>
            </a:r>
            <a:endParaRPr sz="1300"/>
          </a:p>
        </p:txBody>
      </p:sp>
      <p:sp>
        <p:nvSpPr>
          <p:cNvPr id="150" name="Google Shape;150;p19"/>
          <p:cNvSpPr txBox="1"/>
          <p:nvPr>
            <p:ph type="title"/>
          </p:nvPr>
        </p:nvSpPr>
        <p:spPr>
          <a:xfrm>
            <a:off x="5114563" y="1159113"/>
            <a:ext cx="1605900" cy="7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DCA35B"/>
                </a:solidFill>
              </a:rPr>
              <a:t>Nexus Integration Team</a:t>
            </a:r>
            <a:endParaRPr b="1" sz="1800">
              <a:solidFill>
                <a:srgbClr val="DCA35B"/>
              </a:solidFill>
            </a:endParaRPr>
          </a:p>
        </p:txBody>
      </p:sp>
      <p:sp>
        <p:nvSpPr>
          <p:cNvPr id="151" name="Google Shape;151;p19"/>
          <p:cNvSpPr txBox="1"/>
          <p:nvPr>
            <p:ph type="title"/>
          </p:nvPr>
        </p:nvSpPr>
        <p:spPr>
          <a:xfrm>
            <a:off x="2264263" y="1296375"/>
            <a:ext cx="1113600" cy="4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DCA35B"/>
                </a:solidFill>
              </a:rPr>
              <a:t>Scrum Teams</a:t>
            </a:r>
            <a:endParaRPr b="1" sz="1600">
              <a:solidFill>
                <a:srgbClr val="DCA35B"/>
              </a:solidFill>
            </a:endParaRPr>
          </a:p>
        </p:txBody>
      </p:sp>
      <p:sp>
        <p:nvSpPr>
          <p:cNvPr id="152" name="Google Shape;152;p19"/>
          <p:cNvSpPr txBox="1"/>
          <p:nvPr>
            <p:ph type="title"/>
          </p:nvPr>
        </p:nvSpPr>
        <p:spPr>
          <a:xfrm>
            <a:off x="0" y="0"/>
            <a:ext cx="846300" cy="405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Framework</a:t>
            </a:r>
            <a:endParaRPr b="1" sz="1400"/>
          </a:p>
        </p:txBody>
      </p:sp>
      <p:sp>
        <p:nvSpPr>
          <p:cNvPr id="153" name="Google Shape;153;p19"/>
          <p:cNvSpPr txBox="1"/>
          <p:nvPr>
            <p:ph type="title"/>
          </p:nvPr>
        </p:nvSpPr>
        <p:spPr>
          <a:xfrm>
            <a:off x="268150" y="890775"/>
            <a:ext cx="846300" cy="405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Eventos</a:t>
            </a:r>
            <a:endParaRPr sz="1100"/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425" y="2986500"/>
            <a:ext cx="1493850" cy="1493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5" name="Google Shape;155;p19"/>
          <p:cNvSpPr txBox="1"/>
          <p:nvPr>
            <p:ph type="title"/>
          </p:nvPr>
        </p:nvSpPr>
        <p:spPr>
          <a:xfrm>
            <a:off x="268150" y="485175"/>
            <a:ext cx="846300" cy="405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Artefactos</a:t>
            </a:r>
            <a:endParaRPr sz="1100"/>
          </a:p>
        </p:txBody>
      </p:sp>
      <p:cxnSp>
        <p:nvCxnSpPr>
          <p:cNvPr id="156" name="Google Shape;156;p19"/>
          <p:cNvCxnSpPr>
            <a:stCxn id="152" idx="3"/>
            <a:endCxn id="147" idx="0"/>
          </p:cNvCxnSpPr>
          <p:nvPr/>
        </p:nvCxnSpPr>
        <p:spPr>
          <a:xfrm>
            <a:off x="846300" y="202800"/>
            <a:ext cx="3475800" cy="1452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7" name="Google Shape;157;p19"/>
          <p:cNvCxnSpPr>
            <a:stCxn id="152" idx="2"/>
            <a:endCxn id="155" idx="1"/>
          </p:cNvCxnSpPr>
          <p:nvPr/>
        </p:nvCxnSpPr>
        <p:spPr>
          <a:xfrm rot="5400000">
            <a:off x="204450" y="469200"/>
            <a:ext cx="282300" cy="155100"/>
          </a:xfrm>
          <a:prstGeom prst="bentConnector4">
            <a:avLst>
              <a:gd fmla="val 14094" name="adj1"/>
              <a:gd fmla="val 253466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8" name="Google Shape;158;p19"/>
          <p:cNvCxnSpPr>
            <a:stCxn id="152" idx="2"/>
            <a:endCxn id="153" idx="1"/>
          </p:cNvCxnSpPr>
          <p:nvPr/>
        </p:nvCxnSpPr>
        <p:spPr>
          <a:xfrm rot="5400000">
            <a:off x="1650" y="672000"/>
            <a:ext cx="687900" cy="155100"/>
          </a:xfrm>
          <a:prstGeom prst="bentConnector4">
            <a:avLst>
              <a:gd fmla="val 6240" name="adj1"/>
              <a:gd fmla="val 253466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9" name="Google Shape;159;p19"/>
          <p:cNvSpPr/>
          <p:nvPr/>
        </p:nvSpPr>
        <p:spPr>
          <a:xfrm>
            <a:off x="4155925" y="2133130"/>
            <a:ext cx="643800" cy="8061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 txBox="1"/>
          <p:nvPr>
            <p:ph type="title"/>
          </p:nvPr>
        </p:nvSpPr>
        <p:spPr>
          <a:xfrm>
            <a:off x="5866725" y="4034075"/>
            <a:ext cx="1317000" cy="554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Miembros del Nexus Integration Team</a:t>
            </a:r>
            <a:endParaRPr sz="1400"/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6375" y="1905300"/>
            <a:ext cx="924100" cy="92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2" name="Google Shape;162;p19"/>
          <p:cNvSpPr txBox="1"/>
          <p:nvPr>
            <p:ph type="title"/>
          </p:nvPr>
        </p:nvSpPr>
        <p:spPr>
          <a:xfrm>
            <a:off x="1826438" y="2423800"/>
            <a:ext cx="846300" cy="405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Scrum Master</a:t>
            </a:r>
            <a:endParaRPr sz="1300"/>
          </a:p>
        </p:txBody>
      </p:sp>
      <p:sp>
        <p:nvSpPr>
          <p:cNvPr id="163" name="Google Shape;163;p19"/>
          <p:cNvSpPr txBox="1"/>
          <p:nvPr>
            <p:ph type="title"/>
          </p:nvPr>
        </p:nvSpPr>
        <p:spPr>
          <a:xfrm>
            <a:off x="6901263" y="3281225"/>
            <a:ext cx="846300" cy="405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Scrum Master</a:t>
            </a:r>
            <a:endParaRPr sz="1300"/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6138" y="1845763"/>
            <a:ext cx="1186878" cy="687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5" name="Google Shape;16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0973" y="2773598"/>
            <a:ext cx="966900" cy="56040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6" name="Google Shape;166;p19"/>
          <p:cNvSpPr/>
          <p:nvPr/>
        </p:nvSpPr>
        <p:spPr>
          <a:xfrm>
            <a:off x="1129025" y="1908075"/>
            <a:ext cx="2647200" cy="24039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050" y="2750350"/>
            <a:ext cx="1493850" cy="1493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8" name="Google Shape;168;p19"/>
          <p:cNvSpPr txBox="1"/>
          <p:nvPr>
            <p:ph type="title"/>
          </p:nvPr>
        </p:nvSpPr>
        <p:spPr>
          <a:xfrm>
            <a:off x="2416663" y="3780875"/>
            <a:ext cx="846300" cy="405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Developers</a:t>
            </a:r>
            <a:endParaRPr sz="1300"/>
          </a:p>
        </p:txBody>
      </p:sp>
      <p:sp>
        <p:nvSpPr>
          <p:cNvPr id="169" name="Google Shape;169;p19"/>
          <p:cNvSpPr txBox="1"/>
          <p:nvPr>
            <p:ph type="title"/>
          </p:nvPr>
        </p:nvSpPr>
        <p:spPr>
          <a:xfrm>
            <a:off x="1978838" y="2576200"/>
            <a:ext cx="846300" cy="405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Scrum Master</a:t>
            </a:r>
            <a:endParaRPr sz="1300"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8538" y="1998163"/>
            <a:ext cx="1186878" cy="687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1" name="Google Shape;171;p19"/>
          <p:cNvSpPr/>
          <p:nvPr/>
        </p:nvSpPr>
        <p:spPr>
          <a:xfrm>
            <a:off x="1281425" y="2060475"/>
            <a:ext cx="2647200" cy="24039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450" y="2902750"/>
            <a:ext cx="1493850" cy="1493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3" name="Google Shape;173;p19"/>
          <p:cNvSpPr txBox="1"/>
          <p:nvPr>
            <p:ph type="title"/>
          </p:nvPr>
        </p:nvSpPr>
        <p:spPr>
          <a:xfrm>
            <a:off x="2569063" y="3933275"/>
            <a:ext cx="846300" cy="405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Developers</a:t>
            </a:r>
            <a:endParaRPr sz="1300"/>
          </a:p>
        </p:txBody>
      </p:sp>
      <p:sp>
        <p:nvSpPr>
          <p:cNvPr id="174" name="Google Shape;174;p19"/>
          <p:cNvSpPr txBox="1"/>
          <p:nvPr>
            <p:ph type="title"/>
          </p:nvPr>
        </p:nvSpPr>
        <p:spPr>
          <a:xfrm>
            <a:off x="2131238" y="2728600"/>
            <a:ext cx="846300" cy="405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Scrum Master</a:t>
            </a:r>
            <a:endParaRPr sz="1300"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0938" y="2150563"/>
            <a:ext cx="1186878" cy="687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6" name="Google Shape;176;p19"/>
          <p:cNvSpPr/>
          <p:nvPr/>
        </p:nvSpPr>
        <p:spPr>
          <a:xfrm>
            <a:off x="1433825" y="2212875"/>
            <a:ext cx="2647200" cy="24039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850" y="3055150"/>
            <a:ext cx="1493850" cy="1493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8" name="Google Shape;178;p19"/>
          <p:cNvSpPr txBox="1"/>
          <p:nvPr>
            <p:ph type="title"/>
          </p:nvPr>
        </p:nvSpPr>
        <p:spPr>
          <a:xfrm>
            <a:off x="2721463" y="4085675"/>
            <a:ext cx="846300" cy="405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Developers</a:t>
            </a:r>
            <a:endParaRPr sz="1300"/>
          </a:p>
        </p:txBody>
      </p:sp>
      <p:sp>
        <p:nvSpPr>
          <p:cNvPr id="179" name="Google Shape;179;p19"/>
          <p:cNvSpPr txBox="1"/>
          <p:nvPr>
            <p:ph type="title"/>
          </p:nvPr>
        </p:nvSpPr>
        <p:spPr>
          <a:xfrm>
            <a:off x="2283638" y="2881000"/>
            <a:ext cx="846300" cy="405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Scrum Master</a:t>
            </a:r>
            <a:endParaRPr sz="1300"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3338" y="2302963"/>
            <a:ext cx="1186878" cy="687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0"/>
          <p:cNvPicPr preferRelativeResize="0"/>
          <p:nvPr/>
        </p:nvPicPr>
        <p:blipFill rotWithShape="1">
          <a:blip r:embed="rId3">
            <a:alphaModFix/>
          </a:blip>
          <a:srcRect b="10007" l="0" r="0" t="0"/>
          <a:stretch/>
        </p:blipFill>
        <p:spPr>
          <a:xfrm>
            <a:off x="2884075" y="817950"/>
            <a:ext cx="2550850" cy="1924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6" name="Google Shape;186;p20"/>
          <p:cNvSpPr txBox="1"/>
          <p:nvPr>
            <p:ph type="title"/>
          </p:nvPr>
        </p:nvSpPr>
        <p:spPr>
          <a:xfrm>
            <a:off x="3604825" y="2611550"/>
            <a:ext cx="1323600" cy="5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Product Owner</a:t>
            </a:r>
            <a:endParaRPr sz="1700"/>
          </a:p>
        </p:txBody>
      </p:sp>
      <p:sp>
        <p:nvSpPr>
          <p:cNvPr id="187" name="Google Shape;187;p20"/>
          <p:cNvSpPr txBox="1"/>
          <p:nvPr>
            <p:ph type="title"/>
          </p:nvPr>
        </p:nvSpPr>
        <p:spPr>
          <a:xfrm>
            <a:off x="2683950" y="101125"/>
            <a:ext cx="3776100" cy="89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Nexus Integration Team</a:t>
            </a:r>
            <a:endParaRPr sz="3600"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3237" y="2193279"/>
            <a:ext cx="3082125" cy="20317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9" name="Google Shape;18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775" y="2253450"/>
            <a:ext cx="2142000" cy="2137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0" name="Google Shape;190;p20"/>
          <p:cNvSpPr txBox="1"/>
          <p:nvPr>
            <p:ph type="title"/>
          </p:nvPr>
        </p:nvSpPr>
        <p:spPr>
          <a:xfrm>
            <a:off x="5859401" y="4161876"/>
            <a:ext cx="2329800" cy="53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Miembros del Nexus Integration Team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300" y="890775"/>
            <a:ext cx="7369201" cy="36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>
            <p:ph type="title"/>
          </p:nvPr>
        </p:nvSpPr>
        <p:spPr>
          <a:xfrm>
            <a:off x="1833750" y="199425"/>
            <a:ext cx="5476500" cy="8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Eventos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